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6858000" cx="12192000"/>
  <p:notesSz cx="6858000" cy="9144000"/>
  <p:embeddedFontLst>
    <p:embeddedFont>
      <p:font typeface="Work Sans"/>
      <p:regular r:id="rId28"/>
      <p:bold r:id="rId29"/>
      <p:italic r:id="rId30"/>
      <p:boldItalic r:id="rId31"/>
    </p:embeddedFont>
    <p:embeddedFont>
      <p:font typeface="Josefin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6" roundtripDataSignature="AMtx7mhdmiQTgwkfrGjOfn1NEiexhSxn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WorkSans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WorkSan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WorkSans-boldItalic.fntdata"/><Relationship Id="rId30" Type="http://schemas.openxmlformats.org/officeDocument/2006/relationships/font" Target="fonts/WorkSans-italic.fntdata"/><Relationship Id="rId11" Type="http://schemas.openxmlformats.org/officeDocument/2006/relationships/slide" Target="slides/slide7.xml"/><Relationship Id="rId33" Type="http://schemas.openxmlformats.org/officeDocument/2006/relationships/font" Target="fonts/JosefinSans-bold.fntdata"/><Relationship Id="rId10" Type="http://schemas.openxmlformats.org/officeDocument/2006/relationships/slide" Target="slides/slide6.xml"/><Relationship Id="rId32" Type="http://schemas.openxmlformats.org/officeDocument/2006/relationships/font" Target="fonts/JosefinSans-regular.fntdata"/><Relationship Id="rId13" Type="http://schemas.openxmlformats.org/officeDocument/2006/relationships/slide" Target="slides/slide9.xml"/><Relationship Id="rId35" Type="http://schemas.openxmlformats.org/officeDocument/2006/relationships/font" Target="fonts/JosefinSans-boldItalic.fntdata"/><Relationship Id="rId12" Type="http://schemas.openxmlformats.org/officeDocument/2006/relationships/slide" Target="slides/slide8.xml"/><Relationship Id="rId34" Type="http://schemas.openxmlformats.org/officeDocument/2006/relationships/font" Target="fonts/JosefinSans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customschemas.google.com/relationships/presentationmetadata" Target="meta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1bb004fa86_0_3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5" name="Google Shape;295;g21bb004fa86_0_3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1bb004fa86_0_3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6" name="Google Shape;316;g21bb004fa86_0_3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bb004fa86_0_4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7" name="Google Shape;337;g21bb004fa86_0_4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1bc2ac808b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0" name="Google Shape;360;g21bc2ac808b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1bc2ac808b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5" name="Google Shape;385;g21bc2ac808b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1bc2ac808b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8" name="Google Shape;408;g21bc2ac808b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1bc2ac808b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0" name="Google Shape;430;g21bc2ac808b_0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1bc2ac808b_0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2" name="Google Shape;452;g21bc2ac808b_0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1bc2ac808b_0_1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4" name="Google Shape;474;g21bc2ac808b_0_1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1bc2ac808b_0_1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6" name="Google Shape;496;g21bc2ac808b_0_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c900ff0b4_0_4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2ec900ff0b4_0_4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g2ec900ff0b4_0_4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1bc2ac808b_0_1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8" name="Google Shape;518;g21bc2ac808b_0_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1bc2ac808b_0_1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0" name="Google Shape;540;g21bc2ac808b_0_1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1bc2ac808b_0_2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2" name="Google Shape;562;g21bc2ac808b_0_2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4" name="Google Shape;584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1bb004fa8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21bb004fa8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" name="Google Shape;148;g21bb004fa8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1baf83b1f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21baf83b1f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g21baf83b1f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1baf83b1f1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21baf83b1f1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g21baf83b1f1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1bb004fa86_0_2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g21bb004fa86_0_2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1bb004fa86_0_3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" name="Google Shape;232;g21bb004fa86_0_3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1bb004fa86_0_3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g21bb004fa86_0_3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1bb004fa86_0_3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4" name="Google Shape;274;g21bb004fa86_0_3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5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6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6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3" name="Google Shape;63;p6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6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6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6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5" name="Google Shape;75;p6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6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6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6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6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6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3" name="Google Shape;83;p6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6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6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6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6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6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6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6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6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6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Texto, Aplicación&#10;&#10;Descripción generada automáticamente" id="26" name="Google Shape;26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os objetos">
  <p:cSld name="1_Dos objeto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cabezado de sección">
  <p:cSld name="1_Encabezado de secció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37" name="Google Shape;37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2" name="Google Shape;42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8" name="Google Shape;48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4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5" Type="http://schemas.openxmlformats.org/officeDocument/2006/relationships/image" Target="../media/image29.png"/><Relationship Id="rId6" Type="http://schemas.openxmlformats.org/officeDocument/2006/relationships/image" Target="../media/image19.png"/><Relationship Id="rId7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"/>
          <p:cNvSpPr txBox="1"/>
          <p:nvPr/>
        </p:nvSpPr>
        <p:spPr>
          <a:xfrm>
            <a:off x="1232064" y="810192"/>
            <a:ext cx="3372132" cy="6667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rPr b="1" i="0" lang="es-CO" sz="3733" u="none" cap="none" strike="noStrike">
                <a:solidFill>
                  <a:srgbClr val="00324D"/>
                </a:solidFill>
                <a:latin typeface="Work Sans"/>
                <a:ea typeface="Work Sans"/>
                <a:cs typeface="Work Sans"/>
                <a:sym typeface="Work Sans"/>
              </a:rPr>
              <a:t>CONTENIDO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7"/>
          <p:cNvSpPr/>
          <p:nvPr/>
        </p:nvSpPr>
        <p:spPr>
          <a:xfrm>
            <a:off x="1373075" y="1483546"/>
            <a:ext cx="1698928" cy="60959"/>
          </a:xfrm>
          <a:prstGeom prst="rect">
            <a:avLst/>
          </a:prstGeom>
          <a:solidFill>
            <a:srgbClr val="82DE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9A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7"/>
          <p:cNvSpPr txBox="1"/>
          <p:nvPr/>
        </p:nvSpPr>
        <p:spPr>
          <a:xfrm>
            <a:off x="1267452" y="461057"/>
            <a:ext cx="2234505" cy="5027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rPr b="0" i="0" lang="es-CO" sz="2667" u="none" cap="none" strike="noStrike">
                <a:solidFill>
                  <a:srgbClr val="00324D"/>
                </a:solidFill>
                <a:latin typeface="Work Sans"/>
                <a:ea typeface="Work Sans"/>
                <a:cs typeface="Work Sans"/>
                <a:sym typeface="Work Sans"/>
              </a:rPr>
              <a:t>TABLA 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6" name="Google Shape;106;p7"/>
          <p:cNvCxnSpPr/>
          <p:nvPr/>
        </p:nvCxnSpPr>
        <p:spPr>
          <a:xfrm>
            <a:off x="415047" y="6473523"/>
            <a:ext cx="11413788" cy="0"/>
          </a:xfrm>
          <a:prstGeom prst="straightConnector1">
            <a:avLst/>
          </a:prstGeom>
          <a:noFill/>
          <a:ln cap="flat" cmpd="sng" w="12700">
            <a:solidFill>
              <a:srgbClr val="39A9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0000" sy="1000">
              <a:srgbClr val="000000"/>
            </a:outerShdw>
          </a:effectLst>
        </p:spPr>
      </p:cxnSp>
      <p:grpSp>
        <p:nvGrpSpPr>
          <p:cNvPr id="107" name="Google Shape;107;p7"/>
          <p:cNvGrpSpPr/>
          <p:nvPr/>
        </p:nvGrpSpPr>
        <p:grpSpPr>
          <a:xfrm>
            <a:off x="233911" y="72255"/>
            <a:ext cx="266743" cy="528011"/>
            <a:chOff x="141693" y="266421"/>
            <a:chExt cx="287374" cy="396008"/>
          </a:xfrm>
        </p:grpSpPr>
        <p:cxnSp>
          <p:nvCxnSpPr>
            <p:cNvPr id="108" name="Google Shape;108;p7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09" name="Google Shape;109;p7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10" name="Google Shape;110;p7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11" name="Google Shape;111;p7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12" name="Google Shape;112;p7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13" name="Google Shape;113;p7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14" name="Google Shape;114;p7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15" name="Google Shape;115;p7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16" name="Google Shape;116;p7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17" name="Google Shape;117;p7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118" name="Google Shape;118;p7"/>
          <p:cNvSpPr/>
          <p:nvPr/>
        </p:nvSpPr>
        <p:spPr>
          <a:xfrm>
            <a:off x="4806700" y="1958300"/>
            <a:ext cx="5286000" cy="381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b="0" i="0" lang="es-CO" sz="1867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0" i="0" sz="1867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9" name="Google Shape;119;p7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0326" y="1757247"/>
            <a:ext cx="788965" cy="783309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21" name="Google Shape;121;p7"/>
          <p:cNvSpPr/>
          <p:nvPr/>
        </p:nvSpPr>
        <p:spPr>
          <a:xfrm>
            <a:off x="3994272" y="1798390"/>
            <a:ext cx="701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tipo&#10;&#10;Descripción generada automáticamente" id="122" name="Google Shape;12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47299" y="469709"/>
            <a:ext cx="1261875" cy="1231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oogle Shape;297;g21bb004fa86_0_374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298" name="Google Shape;298;g21bb004fa86_0_374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99" name="Google Shape;299;g21bb004fa86_0_374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00" name="Google Shape;300;g21bb004fa86_0_374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01" name="Google Shape;301;g21bb004fa86_0_374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02" name="Google Shape;302;g21bb004fa86_0_374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03" name="Google Shape;303;g21bb004fa86_0_374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04" name="Google Shape;304;g21bb004fa86_0_374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05" name="Google Shape;305;g21bb004fa86_0_374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06" name="Google Shape;306;g21bb004fa86_0_374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07" name="Google Shape;307;g21bb004fa86_0_374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308" name="Google Shape;308;g21bb004fa86_0_374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09" name="Google Shape;309;g21bb004fa86_0_374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g21bb004fa86_0_374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13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21bb004fa86_0_374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4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2" name="Google Shape;312;g21bb004fa86_0_3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g21bb004fa86_0_374"/>
          <p:cNvSpPr txBox="1"/>
          <p:nvPr/>
        </p:nvSpPr>
        <p:spPr>
          <a:xfrm>
            <a:off x="659025" y="1146375"/>
            <a:ext cx="9453000" cy="50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Interpretación de un diagrama de clases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Los diagramas de clases se pueden interpretar analizando sus diferentes elementos: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Work Sans"/>
              <a:buChar char="●"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Clases</a:t>
            </a: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: Las clases se representan por rectángulos. El nombre de la clase se escribe en la parte superior del rectángulo.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Work Sans"/>
              <a:buChar char="●"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Atributos</a:t>
            </a: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: Los atributos se enumeran dentro del rectángulo de la clase. Cada atributo se escribe como nombre_atributo: tipo_dato.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g21bb004fa86_0_394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319" name="Google Shape;319;g21bb004fa86_0_394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20" name="Google Shape;320;g21bb004fa86_0_394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21" name="Google Shape;321;g21bb004fa86_0_394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22" name="Google Shape;322;g21bb004fa86_0_394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23" name="Google Shape;323;g21bb004fa86_0_394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24" name="Google Shape;324;g21bb004fa86_0_394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25" name="Google Shape;325;g21bb004fa86_0_394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26" name="Google Shape;326;g21bb004fa86_0_394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27" name="Google Shape;327;g21bb004fa86_0_394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28" name="Google Shape;328;g21bb004fa86_0_394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329" name="Google Shape;329;g21bb004fa86_0_394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30" name="Google Shape;330;g21bb004fa86_0_394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g21bb004fa86_0_394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13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g21bb004fa86_0_394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4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3" name="Google Shape;333;g21bb004fa86_0_3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21bb004fa86_0_394"/>
          <p:cNvSpPr txBox="1"/>
          <p:nvPr/>
        </p:nvSpPr>
        <p:spPr>
          <a:xfrm>
            <a:off x="659025" y="1146375"/>
            <a:ext cx="9453000" cy="50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Interpretación de un diagrama de clases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Los diagramas de clases se pueden interpretar analizando sus diferentes elementos: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Work Sans"/>
              <a:buChar char="●"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Métodos</a:t>
            </a: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: Los métodos se enumeran debajo del rectángulo de la clase. Cada método se escribe como nombre_metodo (parámetros): tipo_retorno.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Work Sans"/>
              <a:buChar char="●"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Relaciones</a:t>
            </a: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: Las relaciones entre clases se muestran usando diferentes tipos de líneas y símbolos. El tipo de relación se indica por el símbolo utilizado. 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oogle Shape;339;g21bb004fa86_0_414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340" name="Google Shape;340;g21bb004fa86_0_414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41" name="Google Shape;341;g21bb004fa86_0_414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42" name="Google Shape;342;g21bb004fa86_0_414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43" name="Google Shape;343;g21bb004fa86_0_414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44" name="Google Shape;344;g21bb004fa86_0_414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45" name="Google Shape;345;g21bb004fa86_0_414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46" name="Google Shape;346;g21bb004fa86_0_414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47" name="Google Shape;347;g21bb004fa86_0_414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48" name="Google Shape;348;g21bb004fa86_0_414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49" name="Google Shape;349;g21bb004fa86_0_414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350" name="Google Shape;350;g21bb004fa86_0_414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51" name="Google Shape;351;g21bb004fa86_0_414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g21bb004fa86_0_414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13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g21bb004fa86_0_414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4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4" name="Google Shape;354;g21bb004fa86_0_4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g21bb004fa86_0_414"/>
          <p:cNvSpPr txBox="1"/>
          <p:nvPr/>
        </p:nvSpPr>
        <p:spPr>
          <a:xfrm>
            <a:off x="659025" y="1146375"/>
            <a:ext cx="94530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Interpretación de un diagrama de clases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Cada clase se representa por un rectángulo con tres compartimentos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• Nombre de la clase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• Atributos de la clase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• Operaciones de la clase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56" name="Google Shape;356;g21bb004fa86_0_4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4084875"/>
            <a:ext cx="5160117" cy="262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21bb004fa86_0_4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78454" y="2752325"/>
            <a:ext cx="2959200" cy="3945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g21bc2ac808b_0_2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363" name="Google Shape;363;g21bc2ac808b_0_2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64" name="Google Shape;364;g21bc2ac808b_0_2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65" name="Google Shape;365;g21bc2ac808b_0_2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66" name="Google Shape;366;g21bc2ac808b_0_2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67" name="Google Shape;367;g21bc2ac808b_0_2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68" name="Google Shape;368;g21bc2ac808b_0_2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69" name="Google Shape;369;g21bc2ac808b_0_2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70" name="Google Shape;370;g21bc2ac808b_0_2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71" name="Google Shape;371;g21bc2ac808b_0_2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72" name="Google Shape;372;g21bc2ac808b_0_2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373" name="Google Shape;373;g21bc2ac808b_0_2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74" name="Google Shape;374;g21bc2ac808b_0_2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g21bc2ac808b_0_2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52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g21bc2ac808b_0_2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4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7" name="Google Shape;377;g21bc2ac808b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g21bc2ac808b_0_2"/>
          <p:cNvSpPr txBox="1"/>
          <p:nvPr/>
        </p:nvSpPr>
        <p:spPr>
          <a:xfrm>
            <a:off x="659025" y="1146375"/>
            <a:ext cx="94530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EJEMPLO - CLASES EN PHP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Herencia: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79" name="Google Shape;379;g21bc2ac808b_0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916" y="2779598"/>
            <a:ext cx="3638550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21bc2ac808b_0_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52079" y="1671173"/>
            <a:ext cx="4657725" cy="28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21bc2ac808b_0_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71175" y="4973161"/>
            <a:ext cx="381952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21bc2ac808b_0_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71175" y="5771409"/>
            <a:ext cx="3819525" cy="916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g21bc2ac808b_0_28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388" name="Google Shape;388;g21bc2ac808b_0_28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89" name="Google Shape;389;g21bc2ac808b_0_28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90" name="Google Shape;390;g21bc2ac808b_0_28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91" name="Google Shape;391;g21bc2ac808b_0_28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92" name="Google Shape;392;g21bc2ac808b_0_28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93" name="Google Shape;393;g21bc2ac808b_0_28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94" name="Google Shape;394;g21bc2ac808b_0_28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95" name="Google Shape;395;g21bc2ac808b_0_28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96" name="Google Shape;396;g21bc2ac808b_0_28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97" name="Google Shape;397;g21bc2ac808b_0_28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398" name="Google Shape;398;g21bc2ac808b_0_28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99" name="Google Shape;399;g21bc2ac808b_0_28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g21bc2ac808b_0_28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52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g21bc2ac808b_0_28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4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2" name="Google Shape;402;g21bc2ac808b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g21bc2ac808b_0_28"/>
          <p:cNvSpPr txBox="1"/>
          <p:nvPr/>
        </p:nvSpPr>
        <p:spPr>
          <a:xfrm>
            <a:off x="659025" y="1146375"/>
            <a:ext cx="94530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EJEMPLO - CLASES EN PHP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Polimorfismo: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04" name="Google Shape;404;g21bc2ac808b_0_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3100" y="2859852"/>
            <a:ext cx="4048975" cy="3273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g21bc2ac808b_0_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45875" y="3120176"/>
            <a:ext cx="5981650" cy="27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oogle Shape;410;g21bc2ac808b_0_54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411" name="Google Shape;411;g21bc2ac808b_0_54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12" name="Google Shape;412;g21bc2ac808b_0_54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13" name="Google Shape;413;g21bc2ac808b_0_54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14" name="Google Shape;414;g21bc2ac808b_0_54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15" name="Google Shape;415;g21bc2ac808b_0_54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16" name="Google Shape;416;g21bc2ac808b_0_54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17" name="Google Shape;417;g21bc2ac808b_0_54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18" name="Google Shape;418;g21bc2ac808b_0_54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19" name="Google Shape;419;g21bc2ac808b_0_54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20" name="Google Shape;420;g21bc2ac808b_0_54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421" name="Google Shape;421;g21bc2ac808b_0_54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22" name="Google Shape;422;g21bc2ac808b_0_54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g21bc2ac808b_0_54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52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g21bc2ac808b_0_54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4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5" name="Google Shape;425;g21bc2ac808b_0_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21bc2ac808b_0_54"/>
          <p:cNvSpPr txBox="1"/>
          <p:nvPr/>
        </p:nvSpPr>
        <p:spPr>
          <a:xfrm>
            <a:off x="659025" y="1146375"/>
            <a:ext cx="94530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EJEMPLO - CLASES EN PHP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Sobrecarga de métodos: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27" name="Google Shape;427;g21bc2ac808b_0_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3154" y="2708901"/>
            <a:ext cx="8147324" cy="338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g21bc2ac808b_0_77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433" name="Google Shape;433;g21bc2ac808b_0_77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34" name="Google Shape;434;g21bc2ac808b_0_77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35" name="Google Shape;435;g21bc2ac808b_0_77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36" name="Google Shape;436;g21bc2ac808b_0_77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37" name="Google Shape;437;g21bc2ac808b_0_77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38" name="Google Shape;438;g21bc2ac808b_0_77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39" name="Google Shape;439;g21bc2ac808b_0_77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40" name="Google Shape;440;g21bc2ac808b_0_77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41" name="Google Shape;441;g21bc2ac808b_0_77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42" name="Google Shape;442;g21bc2ac808b_0_77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443" name="Google Shape;443;g21bc2ac808b_0_77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44" name="Google Shape;444;g21bc2ac808b_0_77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21bc2ac808b_0_77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52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g21bc2ac808b_0_77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4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7" name="Google Shape;447;g21bc2ac808b_0_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g21bc2ac808b_0_77"/>
          <p:cNvSpPr txBox="1"/>
          <p:nvPr/>
        </p:nvSpPr>
        <p:spPr>
          <a:xfrm>
            <a:off x="659025" y="1146375"/>
            <a:ext cx="94530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EJEMPLO - CLASES EN PHP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Encapsulamiento: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49" name="Google Shape;449;g21bc2ac808b_0_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68877" y="1966525"/>
            <a:ext cx="4816007" cy="47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" name="Google Shape;454;g21bc2ac808b_0_99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455" name="Google Shape;455;g21bc2ac808b_0_99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56" name="Google Shape;456;g21bc2ac808b_0_99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57" name="Google Shape;457;g21bc2ac808b_0_99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58" name="Google Shape;458;g21bc2ac808b_0_99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59" name="Google Shape;459;g21bc2ac808b_0_99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60" name="Google Shape;460;g21bc2ac808b_0_99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61" name="Google Shape;461;g21bc2ac808b_0_99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62" name="Google Shape;462;g21bc2ac808b_0_99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63" name="Google Shape;463;g21bc2ac808b_0_99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64" name="Google Shape;464;g21bc2ac808b_0_99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465" name="Google Shape;465;g21bc2ac808b_0_99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66" name="Google Shape;466;g21bc2ac808b_0_99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21bc2ac808b_0_99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52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g21bc2ac808b_0_99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4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9" name="Google Shape;469;g21bc2ac808b_0_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g21bc2ac808b_0_99"/>
          <p:cNvSpPr txBox="1"/>
          <p:nvPr/>
        </p:nvSpPr>
        <p:spPr>
          <a:xfrm>
            <a:off x="659025" y="1146375"/>
            <a:ext cx="94530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EJEMPLO - CLASES EN JAVA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Herencia: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71" name="Google Shape;471;g21bc2ac808b_0_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07878" y="2037226"/>
            <a:ext cx="6129338" cy="4340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g21bc2ac808b_0_123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477" name="Google Shape;477;g21bc2ac808b_0_123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78" name="Google Shape;478;g21bc2ac808b_0_123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79" name="Google Shape;479;g21bc2ac808b_0_123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80" name="Google Shape;480;g21bc2ac808b_0_123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81" name="Google Shape;481;g21bc2ac808b_0_123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82" name="Google Shape;482;g21bc2ac808b_0_123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83" name="Google Shape;483;g21bc2ac808b_0_123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84" name="Google Shape;484;g21bc2ac808b_0_123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85" name="Google Shape;485;g21bc2ac808b_0_123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86" name="Google Shape;486;g21bc2ac808b_0_123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487" name="Google Shape;487;g21bc2ac808b_0_123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88" name="Google Shape;488;g21bc2ac808b_0_123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g21bc2ac808b_0_123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52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g21bc2ac808b_0_123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4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1" name="Google Shape;491;g21bc2ac808b_0_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g21bc2ac808b_0_123"/>
          <p:cNvSpPr txBox="1"/>
          <p:nvPr/>
        </p:nvSpPr>
        <p:spPr>
          <a:xfrm>
            <a:off x="659025" y="1146375"/>
            <a:ext cx="94530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EJEMPLO - CLASES EN </a:t>
            </a:r>
            <a:r>
              <a:rPr b="1" lang="es-CO" sz="250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JAVA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Polimorfismo: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93" name="Google Shape;493;g21bc2ac808b_0_1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1152" y="1913500"/>
            <a:ext cx="4617675" cy="4699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g21bc2ac808b_0_145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499" name="Google Shape;499;g21bc2ac808b_0_145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00" name="Google Shape;500;g21bc2ac808b_0_145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01" name="Google Shape;501;g21bc2ac808b_0_145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02" name="Google Shape;502;g21bc2ac808b_0_145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03" name="Google Shape;503;g21bc2ac808b_0_145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04" name="Google Shape;504;g21bc2ac808b_0_145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05" name="Google Shape;505;g21bc2ac808b_0_145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06" name="Google Shape;506;g21bc2ac808b_0_145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07" name="Google Shape;507;g21bc2ac808b_0_145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08" name="Google Shape;508;g21bc2ac808b_0_145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509" name="Google Shape;509;g21bc2ac808b_0_145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10" name="Google Shape;510;g21bc2ac808b_0_145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g21bc2ac808b_0_145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52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g21bc2ac808b_0_145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4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3" name="Google Shape;513;g21bc2ac808b_0_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g21bc2ac808b_0_145"/>
          <p:cNvSpPr txBox="1"/>
          <p:nvPr/>
        </p:nvSpPr>
        <p:spPr>
          <a:xfrm>
            <a:off x="659025" y="1146375"/>
            <a:ext cx="94530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EJEMPLO - CLASES EN </a:t>
            </a:r>
            <a:r>
              <a:rPr b="1" lang="es-CO" sz="250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JAVA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Sobrecarga de métodos: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15" name="Google Shape;515;g21bc2ac808b_0_1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0603" y="2627201"/>
            <a:ext cx="5469725" cy="360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ec900ff0b4_0_444"/>
          <p:cNvSpPr txBox="1"/>
          <p:nvPr/>
        </p:nvSpPr>
        <p:spPr>
          <a:xfrm>
            <a:off x="916413" y="469700"/>
            <a:ext cx="9108000" cy="52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rPr b="1" i="0" lang="es-CO" sz="3433" u="none" cap="none" strike="noStrike">
                <a:solidFill>
                  <a:srgbClr val="00324D"/>
                </a:solidFill>
                <a:latin typeface="Work Sans"/>
                <a:ea typeface="Work Sans"/>
                <a:cs typeface="Work Sans"/>
                <a:sym typeface="Work Sans"/>
              </a:rPr>
              <a:t>PROGRAMACIÓN ORIENTADA A OBJETOS </a:t>
            </a:r>
            <a:endParaRPr b="1" i="0" sz="3433" u="none" cap="none" strike="noStrike">
              <a:solidFill>
                <a:srgbClr val="00324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t/>
            </a:r>
            <a:endParaRPr b="1" i="0" sz="3733" u="none" cap="none" strike="noStrike">
              <a:solidFill>
                <a:srgbClr val="00324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t/>
            </a:r>
            <a:endParaRPr b="0" i="0" sz="2533" u="none" cap="none" strike="noStrike">
              <a:solidFill>
                <a:srgbClr val="00324D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9" name="Google Shape;129;g2ec900ff0b4_0_444"/>
          <p:cNvSpPr/>
          <p:nvPr/>
        </p:nvSpPr>
        <p:spPr>
          <a:xfrm>
            <a:off x="1373075" y="1483546"/>
            <a:ext cx="1698900" cy="60900"/>
          </a:xfrm>
          <a:prstGeom prst="rect">
            <a:avLst/>
          </a:prstGeom>
          <a:solidFill>
            <a:srgbClr val="82DE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9A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0" name="Google Shape;130;g2ec900ff0b4_0_444"/>
          <p:cNvCxnSpPr/>
          <p:nvPr/>
        </p:nvCxnSpPr>
        <p:spPr>
          <a:xfrm>
            <a:off x="415047" y="6473523"/>
            <a:ext cx="11413800" cy="0"/>
          </a:xfrm>
          <a:prstGeom prst="straightConnector1">
            <a:avLst/>
          </a:prstGeom>
          <a:noFill/>
          <a:ln cap="flat" cmpd="sng" w="12700">
            <a:solidFill>
              <a:srgbClr val="39A9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0000" sy="1000">
              <a:srgbClr val="000000"/>
            </a:outerShdw>
          </a:effectLst>
        </p:spPr>
      </p:cxnSp>
      <p:grpSp>
        <p:nvGrpSpPr>
          <p:cNvPr id="131" name="Google Shape;131;g2ec900ff0b4_0_444"/>
          <p:cNvGrpSpPr/>
          <p:nvPr/>
        </p:nvGrpSpPr>
        <p:grpSpPr>
          <a:xfrm>
            <a:off x="233910" y="72246"/>
            <a:ext cx="266769" cy="527997"/>
            <a:chOff x="141693" y="266421"/>
            <a:chExt cx="287405" cy="396008"/>
          </a:xfrm>
        </p:grpSpPr>
        <p:cxnSp>
          <p:nvCxnSpPr>
            <p:cNvPr id="132" name="Google Shape;132;g2ec900ff0b4_0_444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33" name="Google Shape;133;g2ec900ff0b4_0_444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34" name="Google Shape;134;g2ec900ff0b4_0_444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35" name="Google Shape;135;g2ec900ff0b4_0_444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36" name="Google Shape;136;g2ec900ff0b4_0_444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37" name="Google Shape;137;g2ec900ff0b4_0_444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38" name="Google Shape;138;g2ec900ff0b4_0_444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39" name="Google Shape;139;g2ec900ff0b4_0_444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40" name="Google Shape;140;g2ec900ff0b4_0_444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41" name="Google Shape;141;g2ec900ff0b4_0_444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142" name="Google Shape;142;g2ec900ff0b4_0_444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tipo&#10;&#10;Descripción generada automáticamente" id="143" name="Google Shape;143;g2ec900ff0b4_0_4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47299" y="469709"/>
            <a:ext cx="1261875" cy="1231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2ec900ff0b4_0_4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03324" y="1544450"/>
            <a:ext cx="6499900" cy="46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Google Shape;520;g21bc2ac808b_0_166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521" name="Google Shape;521;g21bc2ac808b_0_166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22" name="Google Shape;522;g21bc2ac808b_0_166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23" name="Google Shape;523;g21bc2ac808b_0_166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24" name="Google Shape;524;g21bc2ac808b_0_166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25" name="Google Shape;525;g21bc2ac808b_0_166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26" name="Google Shape;526;g21bc2ac808b_0_166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27" name="Google Shape;527;g21bc2ac808b_0_166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28" name="Google Shape;528;g21bc2ac808b_0_166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29" name="Google Shape;529;g21bc2ac808b_0_166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30" name="Google Shape;530;g21bc2ac808b_0_166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531" name="Google Shape;531;g21bc2ac808b_0_166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32" name="Google Shape;532;g21bc2ac808b_0_166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g21bc2ac808b_0_166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52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g21bc2ac808b_0_166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4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5" name="Google Shape;535;g21bc2ac808b_0_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g21bc2ac808b_0_166"/>
          <p:cNvSpPr txBox="1"/>
          <p:nvPr/>
        </p:nvSpPr>
        <p:spPr>
          <a:xfrm>
            <a:off x="659025" y="1146375"/>
            <a:ext cx="94530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EJEMPLO - CLASES EN </a:t>
            </a:r>
            <a:r>
              <a:rPr b="1" lang="es-CO" sz="250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JAVA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Encapsulamiento: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37" name="Google Shape;537;g21bc2ac808b_0_1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10574" y="2019550"/>
            <a:ext cx="4959680" cy="466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" name="Google Shape;542;g21bc2ac808b_0_192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543" name="Google Shape;543;g21bc2ac808b_0_192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44" name="Google Shape;544;g21bc2ac808b_0_192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45" name="Google Shape;545;g21bc2ac808b_0_192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46" name="Google Shape;546;g21bc2ac808b_0_192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47" name="Google Shape;547;g21bc2ac808b_0_192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48" name="Google Shape;548;g21bc2ac808b_0_192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49" name="Google Shape;549;g21bc2ac808b_0_192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50" name="Google Shape;550;g21bc2ac808b_0_192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51" name="Google Shape;551;g21bc2ac808b_0_192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52" name="Google Shape;552;g21bc2ac808b_0_192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553" name="Google Shape;553;g21bc2ac808b_0_192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54" name="Google Shape;554;g21bc2ac808b_0_192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g21bc2ac808b_0_192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52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g21bc2ac808b_0_192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4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7" name="Google Shape;557;g21bc2ac808b_0_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g21bc2ac808b_0_192"/>
          <p:cNvSpPr txBox="1"/>
          <p:nvPr/>
        </p:nvSpPr>
        <p:spPr>
          <a:xfrm>
            <a:off x="659025" y="1146375"/>
            <a:ext cx="9453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EJEMPLO - CLASES 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59" name="Google Shape;559;g21bc2ac808b_0_1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77627" y="1966525"/>
            <a:ext cx="6035325" cy="458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g21bc2ac808b_0_214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565" name="Google Shape;565;g21bc2ac808b_0_214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66" name="Google Shape;566;g21bc2ac808b_0_214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67" name="Google Shape;567;g21bc2ac808b_0_214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68" name="Google Shape;568;g21bc2ac808b_0_214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69" name="Google Shape;569;g21bc2ac808b_0_214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70" name="Google Shape;570;g21bc2ac808b_0_214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71" name="Google Shape;571;g21bc2ac808b_0_214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72" name="Google Shape;572;g21bc2ac808b_0_214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73" name="Google Shape;573;g21bc2ac808b_0_214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74" name="Google Shape;574;g21bc2ac808b_0_214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575" name="Google Shape;575;g21bc2ac808b_0_214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76" name="Google Shape;576;g21bc2ac808b_0_214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g21bc2ac808b_0_214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52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g21bc2ac808b_0_214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4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9" name="Google Shape;579;g21bc2ac808b_0_2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g21bc2ac808b_0_214"/>
          <p:cNvSpPr txBox="1"/>
          <p:nvPr/>
        </p:nvSpPr>
        <p:spPr>
          <a:xfrm>
            <a:off x="659025" y="1146375"/>
            <a:ext cx="9453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EJEMPLO - CLASES 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81" name="Google Shape;581;g21bc2ac808b_0_2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42276" y="2072575"/>
            <a:ext cx="6265101" cy="435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Descripción generada automáticamente" id="586" name="Google Shape;58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1bb004fa86_0_0"/>
          <p:cNvSpPr txBox="1"/>
          <p:nvPr/>
        </p:nvSpPr>
        <p:spPr>
          <a:xfrm>
            <a:off x="1232100" y="810200"/>
            <a:ext cx="9108000" cy="52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rPr b="1" i="0" lang="es-CO" sz="3433" u="none" cap="none" strike="noStrike">
                <a:solidFill>
                  <a:srgbClr val="00324D"/>
                </a:solidFill>
                <a:latin typeface="Work Sans"/>
                <a:ea typeface="Work Sans"/>
                <a:cs typeface="Work Sans"/>
                <a:sym typeface="Work Sans"/>
              </a:rPr>
              <a:t>PROGRAMACIÓN ORIENTADA A OBJETOS </a:t>
            </a:r>
            <a:endParaRPr b="1" i="0" sz="3433" u="none" cap="none" strike="noStrike">
              <a:solidFill>
                <a:srgbClr val="00324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t/>
            </a:r>
            <a:endParaRPr b="1" i="0" sz="3733" u="none" cap="none" strike="noStrike">
              <a:solidFill>
                <a:srgbClr val="00324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rPr b="0" i="0" lang="es-CO" sz="2533" u="none" cap="none" strike="noStrike">
                <a:solidFill>
                  <a:srgbClr val="00324D"/>
                </a:solidFill>
                <a:latin typeface="Work Sans"/>
                <a:ea typeface="Work Sans"/>
                <a:cs typeface="Work Sans"/>
                <a:sym typeface="Work Sans"/>
              </a:rPr>
              <a:t>En esta presentación, vamos a explorar los fundamentos de la programación orientada a objetos (POO). Comenzaremos con una descripción general de la POO y sus principales conceptos. </a:t>
            </a:r>
            <a:endParaRPr b="0" i="0" sz="2533" u="none" cap="none" strike="noStrike">
              <a:solidFill>
                <a:srgbClr val="00324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t/>
            </a:r>
            <a:endParaRPr b="0" i="0" sz="2533" u="none" cap="none" strike="noStrike">
              <a:solidFill>
                <a:srgbClr val="00324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rPr b="0" i="0" lang="es-CO" sz="2533" u="none" cap="none" strike="noStrike">
                <a:solidFill>
                  <a:srgbClr val="00324D"/>
                </a:solidFill>
                <a:latin typeface="Work Sans"/>
                <a:ea typeface="Work Sans"/>
                <a:cs typeface="Work Sans"/>
                <a:sym typeface="Work Sans"/>
              </a:rPr>
              <a:t>Luego, discutiremos los beneficios de usar la POO y veremos algunos ejemplos de cómo se implementa en diferentes lenguajes de programación. Finalmente, concluimos con una discusión sobre el futuro de la POO.</a:t>
            </a:r>
            <a:endParaRPr b="0" i="0" sz="2533" u="none" cap="none" strike="noStrike">
              <a:solidFill>
                <a:srgbClr val="00324D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51" name="Google Shape;151;g21bb004fa86_0_0"/>
          <p:cNvSpPr/>
          <p:nvPr/>
        </p:nvSpPr>
        <p:spPr>
          <a:xfrm>
            <a:off x="1373075" y="1483546"/>
            <a:ext cx="1698900" cy="60900"/>
          </a:xfrm>
          <a:prstGeom prst="rect">
            <a:avLst/>
          </a:prstGeom>
          <a:solidFill>
            <a:srgbClr val="82DE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9A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2" name="Google Shape;152;g21bb004fa86_0_0"/>
          <p:cNvCxnSpPr/>
          <p:nvPr/>
        </p:nvCxnSpPr>
        <p:spPr>
          <a:xfrm>
            <a:off x="415047" y="6473523"/>
            <a:ext cx="11413800" cy="0"/>
          </a:xfrm>
          <a:prstGeom prst="straightConnector1">
            <a:avLst/>
          </a:prstGeom>
          <a:noFill/>
          <a:ln cap="flat" cmpd="sng" w="12700">
            <a:solidFill>
              <a:srgbClr val="39A9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0000" sy="1000">
              <a:srgbClr val="000000"/>
            </a:outerShdw>
          </a:effectLst>
        </p:spPr>
      </p:cxnSp>
      <p:grpSp>
        <p:nvGrpSpPr>
          <p:cNvPr id="153" name="Google Shape;153;g21bb004fa86_0_0"/>
          <p:cNvGrpSpPr/>
          <p:nvPr/>
        </p:nvGrpSpPr>
        <p:grpSpPr>
          <a:xfrm>
            <a:off x="233910" y="72246"/>
            <a:ext cx="266769" cy="527997"/>
            <a:chOff x="141693" y="266421"/>
            <a:chExt cx="287405" cy="396008"/>
          </a:xfrm>
        </p:grpSpPr>
        <p:cxnSp>
          <p:nvCxnSpPr>
            <p:cNvPr id="154" name="Google Shape;154;g21bb004fa86_0_0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55" name="Google Shape;155;g21bb004fa86_0_0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56" name="Google Shape;156;g21bb004fa86_0_0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57" name="Google Shape;157;g21bb004fa86_0_0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58" name="Google Shape;158;g21bb004fa86_0_0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59" name="Google Shape;159;g21bb004fa86_0_0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60" name="Google Shape;160;g21bb004fa86_0_0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61" name="Google Shape;161;g21bb004fa86_0_0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62" name="Google Shape;162;g21bb004fa86_0_0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63" name="Google Shape;163;g21bb004fa86_0_0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164" name="Google Shape;164;g21bb004fa86_0_0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tipo&#10;&#10;Descripción generada automáticamente" id="165" name="Google Shape;165;g21bb004fa8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47299" y="469709"/>
            <a:ext cx="1261875" cy="1231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1baf83b1f1_0_0"/>
          <p:cNvSpPr txBox="1"/>
          <p:nvPr/>
        </p:nvSpPr>
        <p:spPr>
          <a:xfrm>
            <a:off x="916413" y="469700"/>
            <a:ext cx="9108000" cy="52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rPr b="1" i="0" lang="es-CO" sz="3433" u="none" cap="none" strike="noStrike">
                <a:solidFill>
                  <a:srgbClr val="00324D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433" u="none" cap="none" strike="noStrike">
              <a:solidFill>
                <a:srgbClr val="00324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t/>
            </a:r>
            <a:endParaRPr b="1" i="0" sz="3733" u="none" cap="none" strike="noStrike">
              <a:solidFill>
                <a:srgbClr val="00324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t/>
            </a:r>
            <a:endParaRPr b="0" i="0" sz="2533" u="none" cap="none" strike="noStrike">
              <a:solidFill>
                <a:srgbClr val="00324D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72" name="Google Shape;172;g21baf83b1f1_0_0"/>
          <p:cNvSpPr/>
          <p:nvPr/>
        </p:nvSpPr>
        <p:spPr>
          <a:xfrm>
            <a:off x="1373075" y="1483546"/>
            <a:ext cx="1698900" cy="60900"/>
          </a:xfrm>
          <a:prstGeom prst="rect">
            <a:avLst/>
          </a:prstGeom>
          <a:solidFill>
            <a:srgbClr val="82DE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9A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3" name="Google Shape;173;g21baf83b1f1_0_0"/>
          <p:cNvCxnSpPr/>
          <p:nvPr/>
        </p:nvCxnSpPr>
        <p:spPr>
          <a:xfrm>
            <a:off x="415047" y="6473523"/>
            <a:ext cx="11413800" cy="0"/>
          </a:xfrm>
          <a:prstGeom prst="straightConnector1">
            <a:avLst/>
          </a:prstGeom>
          <a:noFill/>
          <a:ln cap="flat" cmpd="sng" w="12700">
            <a:solidFill>
              <a:srgbClr val="39A9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0000" sy="1000">
              <a:srgbClr val="000000"/>
            </a:outerShdw>
          </a:effectLst>
        </p:spPr>
      </p:cxnSp>
      <p:grpSp>
        <p:nvGrpSpPr>
          <p:cNvPr id="174" name="Google Shape;174;g21baf83b1f1_0_0"/>
          <p:cNvGrpSpPr/>
          <p:nvPr/>
        </p:nvGrpSpPr>
        <p:grpSpPr>
          <a:xfrm>
            <a:off x="233910" y="72246"/>
            <a:ext cx="266769" cy="527997"/>
            <a:chOff x="141693" y="266421"/>
            <a:chExt cx="287405" cy="396008"/>
          </a:xfrm>
        </p:grpSpPr>
        <p:cxnSp>
          <p:nvCxnSpPr>
            <p:cNvPr id="175" name="Google Shape;175;g21baf83b1f1_0_0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76" name="Google Shape;176;g21baf83b1f1_0_0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77" name="Google Shape;177;g21baf83b1f1_0_0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78" name="Google Shape;178;g21baf83b1f1_0_0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79" name="Google Shape;179;g21baf83b1f1_0_0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80" name="Google Shape;180;g21baf83b1f1_0_0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81" name="Google Shape;181;g21baf83b1f1_0_0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82" name="Google Shape;182;g21baf83b1f1_0_0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83" name="Google Shape;183;g21baf83b1f1_0_0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84" name="Google Shape;184;g21baf83b1f1_0_0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185" name="Google Shape;185;g21baf83b1f1_0_0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tipo&#10;&#10;Descripción generada automáticamente" id="186" name="Google Shape;186;g21baf83b1f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47299" y="469709"/>
            <a:ext cx="1261875" cy="1231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21baf83b1f1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6875" y="2024063"/>
            <a:ext cx="8858250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1baf83b1f1_0_21"/>
          <p:cNvSpPr txBox="1"/>
          <p:nvPr/>
        </p:nvSpPr>
        <p:spPr>
          <a:xfrm>
            <a:off x="916413" y="469700"/>
            <a:ext cx="9108000" cy="52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rPr b="1" i="0" lang="es-CO" sz="3433" u="none" cap="none" strike="noStrike">
                <a:solidFill>
                  <a:srgbClr val="00324D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433" u="none" cap="none" strike="noStrike">
              <a:solidFill>
                <a:srgbClr val="00324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t/>
            </a:r>
            <a:endParaRPr b="1" i="0" sz="3733" u="none" cap="none" strike="noStrike">
              <a:solidFill>
                <a:srgbClr val="00324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rPr b="0" i="0" lang="es-CO" sz="2533" u="none" cap="none" strike="noStrike">
                <a:solidFill>
                  <a:srgbClr val="00324D"/>
                </a:solidFill>
                <a:latin typeface="Work Sans"/>
                <a:ea typeface="Work Sans"/>
                <a:cs typeface="Work Sans"/>
                <a:sym typeface="Work Sans"/>
              </a:rPr>
              <a:t>En esta presentación, explicaremos el concepto de diagramas de clases en la programación orientada a objetos (POO). </a:t>
            </a:r>
            <a:endParaRPr b="0" i="0" sz="2533" u="none" cap="none" strike="noStrike">
              <a:solidFill>
                <a:srgbClr val="00324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rPr b="0" i="0" lang="es-CO" sz="2533" u="none" cap="none" strike="noStrike">
                <a:solidFill>
                  <a:srgbClr val="00324D"/>
                </a:solidFill>
                <a:latin typeface="Work Sans"/>
                <a:ea typeface="Work Sans"/>
                <a:cs typeface="Work Sans"/>
                <a:sym typeface="Work Sans"/>
              </a:rPr>
              <a:t>Los diagramas de clases son una herramienta valiosa para visualizar las relaciones entre diferentes clases en un sistema de software. Comenzaremos con una descripción general de los diagramas de clases y sus componentes clave. </a:t>
            </a:r>
            <a:endParaRPr b="0" i="0" sz="2533" u="none" cap="none" strike="noStrike">
              <a:solidFill>
                <a:srgbClr val="00324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t/>
            </a:r>
            <a:endParaRPr b="0" i="0" sz="2533" u="none" cap="none" strike="noStrike">
              <a:solidFill>
                <a:srgbClr val="00324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rPr b="0" i="0" lang="es-CO" sz="2533" u="none" cap="none" strike="noStrike">
                <a:solidFill>
                  <a:srgbClr val="00324D"/>
                </a:solidFill>
                <a:latin typeface="Work Sans"/>
                <a:ea typeface="Work Sans"/>
                <a:cs typeface="Work Sans"/>
                <a:sym typeface="Work Sans"/>
              </a:rPr>
              <a:t>Luego, discutiremos los beneficios de usar diagramas de clases y veremos cómo se pueden crear utilizando diferentes herramientas y notaciones.</a:t>
            </a:r>
            <a:endParaRPr b="0" i="0" sz="2533" u="none" cap="none" strike="noStrike">
              <a:solidFill>
                <a:srgbClr val="00324D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94" name="Google Shape;194;g21baf83b1f1_0_21"/>
          <p:cNvSpPr/>
          <p:nvPr/>
        </p:nvSpPr>
        <p:spPr>
          <a:xfrm>
            <a:off x="1373075" y="1483546"/>
            <a:ext cx="1698900" cy="60900"/>
          </a:xfrm>
          <a:prstGeom prst="rect">
            <a:avLst/>
          </a:prstGeom>
          <a:solidFill>
            <a:srgbClr val="82DE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9A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5" name="Google Shape;195;g21baf83b1f1_0_21"/>
          <p:cNvCxnSpPr/>
          <p:nvPr/>
        </p:nvCxnSpPr>
        <p:spPr>
          <a:xfrm>
            <a:off x="415047" y="6473523"/>
            <a:ext cx="11413800" cy="0"/>
          </a:xfrm>
          <a:prstGeom prst="straightConnector1">
            <a:avLst/>
          </a:prstGeom>
          <a:noFill/>
          <a:ln cap="flat" cmpd="sng" w="12700">
            <a:solidFill>
              <a:srgbClr val="39A9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0000" sy="1000">
              <a:srgbClr val="000000"/>
            </a:outerShdw>
          </a:effectLst>
        </p:spPr>
      </p:cxnSp>
      <p:grpSp>
        <p:nvGrpSpPr>
          <p:cNvPr id="196" name="Google Shape;196;g21baf83b1f1_0_21"/>
          <p:cNvGrpSpPr/>
          <p:nvPr/>
        </p:nvGrpSpPr>
        <p:grpSpPr>
          <a:xfrm>
            <a:off x="233910" y="72246"/>
            <a:ext cx="266769" cy="527997"/>
            <a:chOff x="141693" y="266421"/>
            <a:chExt cx="287405" cy="396008"/>
          </a:xfrm>
        </p:grpSpPr>
        <p:cxnSp>
          <p:nvCxnSpPr>
            <p:cNvPr id="197" name="Google Shape;197;g21baf83b1f1_0_21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98" name="Google Shape;198;g21baf83b1f1_0_21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99" name="Google Shape;199;g21baf83b1f1_0_21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00" name="Google Shape;200;g21baf83b1f1_0_21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01" name="Google Shape;201;g21baf83b1f1_0_21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02" name="Google Shape;202;g21baf83b1f1_0_21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03" name="Google Shape;203;g21baf83b1f1_0_21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04" name="Google Shape;204;g21baf83b1f1_0_21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05" name="Google Shape;205;g21baf83b1f1_0_21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06" name="Google Shape;206;g21baf83b1f1_0_21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207" name="Google Shape;207;g21baf83b1f1_0_21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tipo&#10;&#10;Descripción generada automáticamente" id="208" name="Google Shape;208;g21baf83b1f1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47299" y="469709"/>
            <a:ext cx="1261875" cy="1231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g21bb004fa86_0_294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214" name="Google Shape;214;g21bb004fa86_0_294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15" name="Google Shape;215;g21bb004fa86_0_294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16" name="Google Shape;216;g21bb004fa86_0_294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17" name="Google Shape;217;g21bb004fa86_0_294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18" name="Google Shape;218;g21bb004fa86_0_294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19" name="Google Shape;219;g21bb004fa86_0_294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20" name="Google Shape;220;g21bb004fa86_0_294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21" name="Google Shape;221;g21bb004fa86_0_294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22" name="Google Shape;222;g21bb004fa86_0_294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23" name="Google Shape;223;g21bb004fa86_0_294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224" name="Google Shape;224;g21bb004fa86_0_294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25" name="Google Shape;225;g21bb004fa86_0_294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g21bb004fa86_0_294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13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g21bb004fa86_0_294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4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g21bb004fa86_0_2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21bb004fa86_0_294"/>
          <p:cNvSpPr txBox="1"/>
          <p:nvPr/>
        </p:nvSpPr>
        <p:spPr>
          <a:xfrm>
            <a:off x="659025" y="1146375"/>
            <a:ext cx="9453000" cy="50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Fases de un diagrama de clases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La creación de un diagrama de clases generalmente implica las siguientes fases: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Work Sans"/>
              <a:buChar char="●"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Identificar las clases: </a:t>
            </a: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El primer paso es identificar las clases principales en el sistema. Las clases representan entidades o conceptos clave en el sistema.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Work Sans"/>
              <a:buChar char="●"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Definir los atributos: </a:t>
            </a: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Para cada clase, es necesario definir los atributos que almacenan sus datos. Los atributos son las propiedades de una clase.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g21bb004fa86_0_314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235" name="Google Shape;235;g21bb004fa86_0_314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36" name="Google Shape;236;g21bb004fa86_0_314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37" name="Google Shape;237;g21bb004fa86_0_314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38" name="Google Shape;238;g21bb004fa86_0_314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39" name="Google Shape;239;g21bb004fa86_0_314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40" name="Google Shape;240;g21bb004fa86_0_314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41" name="Google Shape;241;g21bb004fa86_0_314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42" name="Google Shape;242;g21bb004fa86_0_314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43" name="Google Shape;243;g21bb004fa86_0_314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44" name="Google Shape;244;g21bb004fa86_0_314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245" name="Google Shape;245;g21bb004fa86_0_314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46" name="Google Shape;246;g21bb004fa86_0_314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21bb004fa86_0_314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13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21bb004fa86_0_314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4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9" name="Google Shape;249;g21bb004fa86_0_3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21bb004fa86_0_314"/>
          <p:cNvSpPr txBox="1"/>
          <p:nvPr/>
        </p:nvSpPr>
        <p:spPr>
          <a:xfrm>
            <a:off x="659025" y="1146375"/>
            <a:ext cx="9453000" cy="50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Fases de un diagrama de clases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La creación de un diagrama de clases generalmente implica las siguientes fases: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Work Sans"/>
              <a:buChar char="●"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Definir los métodos: </a:t>
            </a: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Para cada clase, es necesario definir los métodos que implementan su comportamiento. Los métodos son las operaciones que puede realizar una clase.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Work Sans"/>
              <a:buChar char="●"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Mostrar las relaciones: </a:t>
            </a: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Las relaciones entre las clases se muestran usando diferentes tipos de líneas y símbolos. Los tipos comunes de relaciones incluyen asociación, agregación, herencia y composición.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g21bb004fa86_0_334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256" name="Google Shape;256;g21bb004fa86_0_334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57" name="Google Shape;257;g21bb004fa86_0_334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58" name="Google Shape;258;g21bb004fa86_0_334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59" name="Google Shape;259;g21bb004fa86_0_334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60" name="Google Shape;260;g21bb004fa86_0_334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61" name="Google Shape;261;g21bb004fa86_0_334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62" name="Google Shape;262;g21bb004fa86_0_334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63" name="Google Shape;263;g21bb004fa86_0_334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64" name="Google Shape;264;g21bb004fa86_0_334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65" name="Google Shape;265;g21bb004fa86_0_334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266" name="Google Shape;266;g21bb004fa86_0_334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67" name="Google Shape;267;g21bb004fa86_0_334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21bb004fa86_0_334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13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g21bb004fa86_0_334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4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Google Shape;270;g21bb004fa86_0_3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21bb004fa86_0_334"/>
          <p:cNvSpPr txBox="1"/>
          <p:nvPr/>
        </p:nvSpPr>
        <p:spPr>
          <a:xfrm>
            <a:off x="659025" y="1146375"/>
            <a:ext cx="9453000" cy="54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La creación de un diagrama de clases generalmente implica varias fases. 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El primer paso es identificar las clases principales en el sistema. Las clases representan entidades o conceptos clave en el sistema. 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Una vez que se han identificado las clases, es necesario definir los atributos para cada clase. 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Los atributos son las propiedades de una clase y almacenan sus datos. A continuación, es necesario definir los métodos para cada clase. 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g21bb004fa86_0_354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277" name="Google Shape;277;g21bb004fa86_0_354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78" name="Google Shape;278;g21bb004fa86_0_354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79" name="Google Shape;279;g21bb004fa86_0_354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80" name="Google Shape;280;g21bb004fa86_0_354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81" name="Google Shape;281;g21bb004fa86_0_354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82" name="Google Shape;282;g21bb004fa86_0_354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83" name="Google Shape;283;g21bb004fa86_0_354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84" name="Google Shape;284;g21bb004fa86_0_354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85" name="Google Shape;285;g21bb004fa86_0_354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86" name="Google Shape;286;g21bb004fa86_0_354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287" name="Google Shape;287;g21bb004fa86_0_354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88" name="Google Shape;288;g21bb004fa86_0_354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21bb004fa86_0_354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13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g21bb004fa86_0_354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4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" name="Google Shape;291;g21bb004fa86_0_3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21bb004fa86_0_354"/>
          <p:cNvSpPr txBox="1"/>
          <p:nvPr/>
        </p:nvSpPr>
        <p:spPr>
          <a:xfrm>
            <a:off x="659025" y="1146375"/>
            <a:ext cx="94530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Los métodos son las operaciones que puede realizar una clase e implementan su comportamiento. 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Finalmente, las relaciones entre las clases se muestran usando diferentes tipos de líneas y símbolos. Los tipos comunes de relaciones incluyen asociación, agregación, herencia y composición.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